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650B19D-70B5-41A2-96B1-9E55169DED4D}">
  <a:tblStyle styleId="{C650B19D-70B5-41A2-96B1-9E55169DED4D}"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369cd7bb8ee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g369cd7bb8ee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69d07bd50e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g369d07bd50e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695bf96e87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3695bf96e87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rtl="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rtl="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rtl="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rtl="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graphicFrame>
        <p:nvGraphicFramePr>
          <p:cNvPr id="61" name="Google Shape;61;p14"/>
          <p:cNvGraphicFramePr/>
          <p:nvPr/>
        </p:nvGraphicFramePr>
        <p:xfrm>
          <a:off x="0" y="0"/>
          <a:ext cx="3000000" cy="3000000"/>
        </p:xfrm>
        <a:graphic>
          <a:graphicData uri="http://schemas.openxmlformats.org/drawingml/2006/table">
            <a:tbl>
              <a:tblPr bandRow="1" firstRow="1">
                <a:noFill/>
                <a:tableStyleId>{C650B19D-70B5-41A2-96B1-9E55169DED4D}</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marR="0" rtl="0" algn="l">
                        <a:spcBef>
                          <a:spcPts val="0"/>
                        </a:spcBef>
                        <a:spcAft>
                          <a:spcPts val="0"/>
                        </a:spcAft>
                        <a:buNone/>
                      </a:pPr>
                      <a:r>
                        <a:t/>
                      </a:r>
                      <a:endParaRPr sz="1300">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Characteristics/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Examples</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800">
                        <a:latin typeface="Inter"/>
                        <a:ea typeface="Inter"/>
                        <a:cs typeface="Inter"/>
                        <a:sym typeface="Inter"/>
                      </a:endParaRPr>
                    </a:p>
                  </a:txBody>
                  <a:tcPr marT="34300" marB="34300" marR="68600" marL="68600" anchor="b"/>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62" name="Google Shape;62;p14"/>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0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63" name="Google Shape;63;p14"/>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graphicFrame>
        <p:nvGraphicFramePr>
          <p:cNvPr id="68" name="Google Shape;68;p15"/>
          <p:cNvGraphicFramePr/>
          <p:nvPr/>
        </p:nvGraphicFramePr>
        <p:xfrm>
          <a:off x="0" y="0"/>
          <a:ext cx="3000000" cy="3000000"/>
        </p:xfrm>
        <a:graphic>
          <a:graphicData uri="http://schemas.openxmlformats.org/drawingml/2006/table">
            <a:tbl>
              <a:tblPr bandRow="1" firstRow="1">
                <a:noFill/>
                <a:tableStyleId>{C650B19D-70B5-41A2-96B1-9E55169DED4D}</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solidFill>
                            <a:srgbClr val="202122"/>
                          </a:solidFill>
                          <a:latin typeface="Inter"/>
                          <a:ea typeface="Inter"/>
                          <a:cs typeface="Inter"/>
                          <a:sym typeface="Inter"/>
                        </a:rPr>
                        <a:t>the systematic forced removal of ethnic, racial, or religious groups from a given area, with the intent of making the society ethnically homogeneous</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marR="0" rtl="0" algn="l">
                        <a:spcBef>
                          <a:spcPts val="0"/>
                        </a:spcBef>
                        <a:spcAft>
                          <a:spcPts val="0"/>
                        </a:spcAft>
                        <a:buNone/>
                      </a:pPr>
                      <a:r>
                        <a:rPr lang="en" sz="1300">
                          <a:latin typeface="Inter"/>
                          <a:ea typeface="Inter"/>
                          <a:cs typeface="Inter"/>
                          <a:sym typeface="Inter"/>
                        </a:rPr>
                        <a:t>“In the last decade of the twentieth century, the dissolution of the former Soviet Union led to violent conflicts that were accompanied by concurrent episodes of ethnic cleansing in Chechnya, Georgia, Armenia, and Azerbaijan.”</a:t>
                      </a:r>
                      <a:endParaRPr sz="1300">
                        <a:latin typeface="Inter"/>
                        <a:ea typeface="Inter"/>
                        <a:cs typeface="Inter"/>
                        <a:sym typeface="Inter"/>
                      </a:endParaRPr>
                    </a:p>
                    <a:p>
                      <a:pPr indent="-311150" lvl="0" marL="457200" marR="0" rtl="0" algn="r">
                        <a:spcBef>
                          <a:spcPts val="0"/>
                        </a:spcBef>
                        <a:spcAft>
                          <a:spcPts val="0"/>
                        </a:spcAft>
                        <a:buSzPts val="1300"/>
                        <a:buFont typeface="Inter"/>
                        <a:buChar char="-"/>
                      </a:pPr>
                      <a:r>
                        <a:rPr lang="en" sz="1300">
                          <a:latin typeface="Inter"/>
                          <a:ea typeface="Inter"/>
                          <a:cs typeface="Inter"/>
                          <a:sym typeface="Inter"/>
                        </a:rPr>
                        <a:t>Klejda Mulaj, </a:t>
                      </a:r>
                      <a:r>
                        <a:rPr i="1" lang="en" sz="1300">
                          <a:latin typeface="Inter"/>
                          <a:ea typeface="Inter"/>
                          <a:cs typeface="Inter"/>
                          <a:sym typeface="Inter"/>
                        </a:rPr>
                        <a:t>Politics of Ethnic Cleansing: Nation-State Building and Provision of In/Security in Twentieth-Century Balkans</a:t>
                      </a:r>
                      <a:r>
                        <a:rPr lang="en" sz="1300">
                          <a:latin typeface="Inter"/>
                          <a:ea typeface="Inter"/>
                          <a:cs typeface="Inter"/>
                          <a:sym typeface="Inter"/>
                        </a:rPr>
                        <a:t>, 2008.</a:t>
                      </a:r>
                      <a:endParaRPr sz="1300">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Characteristics/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Examples</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800">
                        <a:latin typeface="Inter"/>
                        <a:ea typeface="Inter"/>
                        <a:cs typeface="Inter"/>
                        <a:sym typeface="Inter"/>
                      </a:endParaRPr>
                    </a:p>
                  </a:txBody>
                  <a:tcPr marT="34300" marB="34300" marR="68600" marL="68600" anchor="b"/>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69" name="Google Shape;69;p15"/>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000">
                <a:solidFill>
                  <a:schemeClr val="dk1"/>
                </a:solidFill>
                <a:latin typeface="Plus Jakarta Sans"/>
                <a:ea typeface="Plus Jakarta Sans"/>
                <a:cs typeface="Plus Jakarta Sans"/>
                <a:sym typeface="Plus Jakarta Sans"/>
              </a:rPr>
              <a:t>Ethnic Cleansing</a:t>
            </a:r>
            <a:endParaRPr b="1" sz="30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0" name="Google Shape;70;p15"/>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6"/>
          <p:cNvSpPr txBox="1"/>
          <p:nvPr>
            <p:ph idx="2" type="body"/>
          </p:nvPr>
        </p:nvSpPr>
        <p:spPr>
          <a:xfrm>
            <a:off x="199875" y="213025"/>
            <a:ext cx="3732000" cy="4258200"/>
          </a:xfrm>
          <a:prstGeom prst="rect">
            <a:avLst/>
          </a:prstGeom>
        </p:spPr>
        <p:txBody>
          <a:bodyPr anchorCtr="0" anchor="t" bIns="34275" lIns="68575" spcFirstLastPara="1" rIns="68575" wrap="square" tIns="34275">
            <a:noAutofit/>
          </a:bodyPr>
          <a:lstStyle/>
          <a:p>
            <a:pPr indent="0" lvl="0" marL="0" rtl="0" algn="l">
              <a:lnSpc>
                <a:spcPct val="100000"/>
              </a:lnSpc>
              <a:spcBef>
                <a:spcPts val="0"/>
              </a:spcBef>
              <a:spcAft>
                <a:spcPts val="0"/>
              </a:spcAft>
              <a:buNone/>
            </a:pPr>
            <a:r>
              <a:rPr b="1" lang="en" sz="1400">
                <a:latin typeface="Inter"/>
                <a:ea typeface="Inter"/>
                <a:cs typeface="Inter"/>
                <a:sym typeface="Inter"/>
              </a:rPr>
              <a:t>PREDICTION: </a:t>
            </a:r>
            <a:r>
              <a:rPr lang="en" sz="1400">
                <a:latin typeface="Inter"/>
                <a:ea typeface="Inter"/>
                <a:cs typeface="Inter"/>
                <a:sym typeface="Inter"/>
              </a:rPr>
              <a:t>In 3-5 sentences, answer the following prompt:</a:t>
            </a:r>
            <a:endParaRPr sz="1400">
              <a:latin typeface="Inter"/>
              <a:ea typeface="Inter"/>
              <a:cs typeface="Inter"/>
              <a:sym typeface="Inter"/>
            </a:endParaRPr>
          </a:p>
          <a:p>
            <a:pPr indent="0" lvl="0" marL="0" rtl="0" algn="l">
              <a:lnSpc>
                <a:spcPct val="100000"/>
              </a:lnSpc>
              <a:spcBef>
                <a:spcPts val="0"/>
              </a:spcBef>
              <a:spcAft>
                <a:spcPts val="0"/>
              </a:spcAft>
              <a:buNone/>
            </a:pPr>
            <a:r>
              <a:t/>
            </a:r>
            <a:endParaRPr sz="1400">
              <a:latin typeface="Inter"/>
              <a:ea typeface="Inter"/>
              <a:cs typeface="Inter"/>
              <a:sym typeface="Inter"/>
            </a:endParaRPr>
          </a:p>
          <a:p>
            <a:pPr indent="0" lvl="0" marL="0" rtl="0" algn="l">
              <a:lnSpc>
                <a:spcPct val="100000"/>
              </a:lnSpc>
              <a:spcBef>
                <a:spcPts val="0"/>
              </a:spcBef>
              <a:spcAft>
                <a:spcPts val="0"/>
              </a:spcAft>
              <a:buNone/>
            </a:pPr>
            <a:r>
              <a:rPr i="1" lang="en" sz="1400">
                <a:latin typeface="Inter"/>
                <a:ea typeface="Inter"/>
                <a:cs typeface="Inter"/>
                <a:sym typeface="Inter"/>
              </a:rPr>
              <a:t>What </a:t>
            </a:r>
            <a:r>
              <a:rPr i="1" lang="en" sz="1400">
                <a:latin typeface="Inter"/>
                <a:ea typeface="Inter"/>
                <a:cs typeface="Inter"/>
                <a:sym typeface="Inter"/>
              </a:rPr>
              <a:t>challenges</a:t>
            </a:r>
            <a:r>
              <a:rPr i="1" lang="en" sz="1400">
                <a:latin typeface="Inter"/>
                <a:ea typeface="Inter"/>
                <a:cs typeface="Inter"/>
                <a:sym typeface="Inter"/>
              </a:rPr>
              <a:t> may have arisen from the creation of new countries following the collapse of the Soviet Union?</a:t>
            </a:r>
            <a:endParaRPr i="1" sz="1400">
              <a:latin typeface="Inter"/>
              <a:ea typeface="Inter"/>
              <a:cs typeface="Inter"/>
              <a:sym typeface="Inter"/>
            </a:endParaRPr>
          </a:p>
          <a:p>
            <a:pPr indent="0" lvl="0" marL="0" rtl="0" algn="l">
              <a:lnSpc>
                <a:spcPct val="100000"/>
              </a:lnSpc>
              <a:spcBef>
                <a:spcPts val="0"/>
              </a:spcBef>
              <a:spcAft>
                <a:spcPts val="0"/>
              </a:spcAft>
              <a:buNone/>
            </a:pPr>
            <a:r>
              <a:t/>
            </a:r>
            <a:endParaRPr i="1" sz="1400">
              <a:latin typeface="Inter"/>
              <a:ea typeface="Inter"/>
              <a:cs typeface="Inter"/>
              <a:sym typeface="Inter"/>
            </a:endParaRPr>
          </a:p>
          <a:p>
            <a:pPr indent="0" lvl="0" marL="0" rtl="0" algn="l">
              <a:lnSpc>
                <a:spcPct val="100000"/>
              </a:lnSpc>
              <a:spcBef>
                <a:spcPts val="0"/>
              </a:spcBef>
              <a:spcAft>
                <a:spcPts val="0"/>
              </a:spcAft>
              <a:buNone/>
            </a:pPr>
            <a:r>
              <a:t/>
            </a:r>
            <a:endParaRPr b="1" sz="14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i="1" sz="1400">
              <a:latin typeface="Inter"/>
              <a:ea typeface="Inter"/>
              <a:cs typeface="Inter"/>
              <a:sym typeface="Inter"/>
            </a:endParaRPr>
          </a:p>
          <a:p>
            <a:pPr indent="0" lvl="0" marL="0" rtl="0" algn="l">
              <a:lnSpc>
                <a:spcPct val="100000"/>
              </a:lnSpc>
              <a:spcBef>
                <a:spcPts val="0"/>
              </a:spcBef>
              <a:spcAft>
                <a:spcPts val="0"/>
              </a:spcAft>
              <a:buClr>
                <a:schemeClr val="dk1"/>
              </a:buClr>
              <a:buFont typeface="Arial"/>
              <a:buNone/>
            </a:pPr>
            <a:r>
              <a:t/>
            </a:r>
            <a:endParaRPr i="1" sz="1400">
              <a:latin typeface="Inter"/>
              <a:ea typeface="Inter"/>
              <a:cs typeface="Inter"/>
              <a:sym typeface="Inter"/>
            </a:endParaRPr>
          </a:p>
        </p:txBody>
      </p:sp>
      <p:sp>
        <p:nvSpPr>
          <p:cNvPr id="76" name="Google Shape;76;p16"/>
          <p:cNvSpPr txBox="1"/>
          <p:nvPr/>
        </p:nvSpPr>
        <p:spPr>
          <a:xfrm>
            <a:off x="4831025" y="3670825"/>
            <a:ext cx="34263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Source: “Former Yugoslavia,” 1996. </a:t>
            </a:r>
            <a:r>
              <a:rPr lang="en" sz="1000">
                <a:solidFill>
                  <a:schemeClr val="dk1"/>
                </a:solidFill>
                <a:latin typeface="Inter"/>
                <a:ea typeface="Inter"/>
                <a:cs typeface="Inter"/>
                <a:sym typeface="Inter"/>
              </a:rPr>
              <a:t>Library of Congress, Geography and Map Division.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p:txBody>
      </p:sp>
      <p:sp>
        <p:nvSpPr>
          <p:cNvPr id="77" name="Google Shape;77;p16"/>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pic>
        <p:nvPicPr>
          <p:cNvPr id="78" name="Google Shape;78;p16"/>
          <p:cNvPicPr preferRelativeResize="0"/>
          <p:nvPr/>
        </p:nvPicPr>
        <p:blipFill rotWithShape="1">
          <a:blip r:embed="rId3">
            <a:alphaModFix/>
          </a:blip>
          <a:srcRect b="13317" l="27280" r="33763" t="28424"/>
          <a:stretch/>
        </p:blipFill>
        <p:spPr>
          <a:xfrm>
            <a:off x="4831025" y="213025"/>
            <a:ext cx="3426227" cy="34151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